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5"/>
    <p:sldId id="266" r:id="rId6"/>
    <p:sldId id="267" r:id="rId7"/>
    <p:sldId id="265" r:id="rId8"/>
    <p:sldId id="260" r:id="rId9"/>
    <p:sldId id="257" r:id="rId10"/>
    <p:sldId id="261" r:id="rId11"/>
    <p:sldId id="258" r:id="rId12"/>
    <p:sldId id="263" r:id="rId13"/>
    <p:sldId id="262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8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DEADF-C1E8-4E42-966A-B6D6A4CAD616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B093-7DB6-4355-89D0-87860016C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41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DEADF-C1E8-4E42-966A-B6D6A4CAD616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B093-7DB6-4355-89D0-87860016C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129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DEADF-C1E8-4E42-966A-B6D6A4CAD616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B093-7DB6-4355-89D0-87860016C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613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49C61-AE05-461C-8198-C9B2C0FA58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B270-397A-4DC7-AB1E-BC24420089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191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49C61-AE05-461C-8198-C9B2C0FA58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B270-397A-4DC7-AB1E-BC24420089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513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49C61-AE05-461C-8198-C9B2C0FA58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B270-397A-4DC7-AB1E-BC24420089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717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49C61-AE05-461C-8198-C9B2C0FA58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B270-397A-4DC7-AB1E-BC24420089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548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49C61-AE05-461C-8198-C9B2C0FA58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B270-397A-4DC7-AB1E-BC24420089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502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49C61-AE05-461C-8198-C9B2C0FA58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B270-397A-4DC7-AB1E-BC24420089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1524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49C61-AE05-461C-8198-C9B2C0FA58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B270-397A-4DC7-AB1E-BC24420089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5966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49C61-AE05-461C-8198-C9B2C0FA58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B270-397A-4DC7-AB1E-BC24420089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226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DEADF-C1E8-4E42-966A-B6D6A4CAD616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B093-7DB6-4355-89D0-87860016C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710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49C61-AE05-461C-8198-C9B2C0FA58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B270-397A-4DC7-AB1E-BC24420089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448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49C61-AE05-461C-8198-C9B2C0FA58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B270-397A-4DC7-AB1E-BC24420089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7786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49C61-AE05-461C-8198-C9B2C0FA58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B270-397A-4DC7-AB1E-BC24420089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9230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49C61-AE05-461C-8198-C9B2C0FA58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B270-397A-4DC7-AB1E-BC24420089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5955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49C61-AE05-461C-8198-C9B2C0FA58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B270-397A-4DC7-AB1E-BC24420089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1580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49C61-AE05-461C-8198-C9B2C0FA58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B270-397A-4DC7-AB1E-BC24420089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4265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49C61-AE05-461C-8198-C9B2C0FA58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B270-397A-4DC7-AB1E-BC24420089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441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49C61-AE05-461C-8198-C9B2C0FA58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B270-397A-4DC7-AB1E-BC24420089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0051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49C61-AE05-461C-8198-C9B2C0FA58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B270-397A-4DC7-AB1E-BC24420089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0182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49C61-AE05-461C-8198-C9B2C0FA58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B270-397A-4DC7-AB1E-BC24420089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460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DEADF-C1E8-4E42-966A-B6D6A4CAD616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B093-7DB6-4355-89D0-87860016C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5116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49C61-AE05-461C-8198-C9B2C0FA58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B270-397A-4DC7-AB1E-BC24420089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5514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49C61-AE05-461C-8198-C9B2C0FA58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B270-397A-4DC7-AB1E-BC24420089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2800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49C61-AE05-461C-8198-C9B2C0FA58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B270-397A-4DC7-AB1E-BC24420089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0668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49C61-AE05-461C-8198-C9B2C0FA58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B270-397A-4DC7-AB1E-BC24420089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1723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79A0A-C647-451C-8C0C-8E6B2EEEC6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E6A2-C35F-4B59-AC8F-07C539009D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672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79A0A-C647-451C-8C0C-8E6B2EEEC6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E6A2-C35F-4B59-AC8F-07C539009D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576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79A0A-C647-451C-8C0C-8E6B2EEEC6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E6A2-C35F-4B59-AC8F-07C539009D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6213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79A0A-C647-451C-8C0C-8E6B2EEEC6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E6A2-C35F-4B59-AC8F-07C539009D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2513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79A0A-C647-451C-8C0C-8E6B2EEEC6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E6A2-C35F-4B59-AC8F-07C539009D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4470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79A0A-C647-451C-8C0C-8E6B2EEEC6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E6A2-C35F-4B59-AC8F-07C539009D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605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DEADF-C1E8-4E42-966A-B6D6A4CAD616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B093-7DB6-4355-89D0-87860016C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291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79A0A-C647-451C-8C0C-8E6B2EEEC6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E6A2-C35F-4B59-AC8F-07C539009D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2462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79A0A-C647-451C-8C0C-8E6B2EEEC6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E6A2-C35F-4B59-AC8F-07C539009D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198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79A0A-C647-451C-8C0C-8E6B2EEEC6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E6A2-C35F-4B59-AC8F-07C539009D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0518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79A0A-C647-451C-8C0C-8E6B2EEEC6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E6A2-C35F-4B59-AC8F-07C539009D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1499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79A0A-C647-451C-8C0C-8E6B2EEEC6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E6A2-C35F-4B59-AC8F-07C539009D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729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DEADF-C1E8-4E42-966A-B6D6A4CAD616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B093-7DB6-4355-89D0-87860016C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699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DEADF-C1E8-4E42-966A-B6D6A4CAD616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B093-7DB6-4355-89D0-87860016C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20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DEADF-C1E8-4E42-966A-B6D6A4CAD616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B093-7DB6-4355-89D0-87860016C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27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DEADF-C1E8-4E42-966A-B6D6A4CAD616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B093-7DB6-4355-89D0-87860016C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DEADF-C1E8-4E42-966A-B6D6A4CAD616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B093-7DB6-4355-89D0-87860016C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00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DEADF-C1E8-4E42-966A-B6D6A4CAD616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9B093-7DB6-4355-89D0-87860016C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447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E5E49C61-AE05-461C-8198-C9B2C0FA58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1"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998BB270-397A-4DC7-AB1E-BC24420089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806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E5E49C61-AE05-461C-8198-C9B2C0FA58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1"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998BB270-397A-4DC7-AB1E-BC24420089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806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01D79A0A-C647-451C-8C0C-8E6B2EEEC6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1"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F4D8E6A2-C35F-4B59-AC8F-07C539009D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143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66700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ar-IQ" sz="4900" b="1" dirty="0" smtClean="0">
                <a:solidFill>
                  <a:srgbClr val="0070C0"/>
                </a:solidFill>
              </a:rPr>
              <a:t>مختبر 2 </a:t>
            </a:r>
            <a:r>
              <a:rPr lang="ar-IQ" sz="4900" b="1" dirty="0" smtClean="0">
                <a:solidFill>
                  <a:srgbClr val="FF0000"/>
                </a:solidFill>
              </a:rPr>
              <a:t/>
            </a:r>
            <a:br>
              <a:rPr lang="ar-IQ" sz="4900" b="1" dirty="0" smtClean="0">
                <a:solidFill>
                  <a:srgbClr val="FF0000"/>
                </a:solidFill>
              </a:rPr>
            </a:br>
            <a:r>
              <a:rPr lang="ar-IQ" sz="4900" b="1" dirty="0" smtClean="0">
                <a:solidFill>
                  <a:srgbClr val="FF0000"/>
                </a:solidFill>
              </a:rPr>
              <a:t> </a:t>
            </a:r>
            <a:br>
              <a:rPr lang="ar-IQ" sz="4900" b="1" dirty="0" smtClean="0">
                <a:solidFill>
                  <a:srgbClr val="FF0000"/>
                </a:solidFill>
              </a:rPr>
            </a:br>
            <a:r>
              <a:rPr lang="ar-IQ" sz="4900" b="1" dirty="0" smtClean="0">
                <a:solidFill>
                  <a:srgbClr val="FF0000"/>
                </a:solidFill>
              </a:rPr>
              <a:t>تقنيات معالجة المياه</a:t>
            </a:r>
            <a:r>
              <a:rPr lang="ar-IQ" dirty="0" smtClean="0"/>
              <a:t/>
            </a:r>
            <a:br>
              <a:rPr lang="ar-IQ" dirty="0" smtClean="0"/>
            </a:br>
            <a:r>
              <a:rPr lang="ar-IQ" dirty="0" smtClean="0"/>
              <a:t/>
            </a:r>
            <a:br>
              <a:rPr lang="ar-IQ" dirty="0" smtClean="0"/>
            </a:br>
            <a:r>
              <a:rPr lang="ar-IQ" b="1" dirty="0" smtClean="0">
                <a:solidFill>
                  <a:srgbClr val="0070C0"/>
                </a:solidFill>
              </a:rPr>
              <a:t>ي 351</a:t>
            </a:r>
            <a:r>
              <a:rPr lang="ar-IQ" dirty="0" smtClean="0"/>
              <a:t/>
            </a:r>
            <a:br>
              <a:rPr lang="ar-IQ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687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20536" y="1203326"/>
            <a:ext cx="7384596" cy="1325563"/>
          </a:xfrm>
        </p:spPr>
        <p:txBody>
          <a:bodyPr>
            <a:noAutofit/>
          </a:bodyPr>
          <a:lstStyle/>
          <a:p>
            <a:r>
              <a:rPr lang="ar-IQ" sz="3600" b="1" dirty="0" smtClean="0">
                <a:solidFill>
                  <a:srgbClr val="0070C0"/>
                </a:solidFill>
              </a:rPr>
              <a:t>قياس العكارة </a:t>
            </a:r>
            <a:r>
              <a:rPr lang="en-US" sz="3600" b="1" dirty="0" smtClean="0">
                <a:solidFill>
                  <a:srgbClr val="0070C0"/>
                </a:solidFill>
              </a:rPr>
              <a:t>Turbidity</a:t>
            </a:r>
            <a:br>
              <a:rPr lang="en-US" sz="3600" b="1" dirty="0" smtClean="0">
                <a:solidFill>
                  <a:srgbClr val="0070C0"/>
                </a:solidFill>
              </a:rPr>
            </a:br>
            <a:r>
              <a:rPr lang="ar-IQ" sz="3200" dirty="0" smtClean="0"/>
              <a:t/>
            </a:r>
            <a:br>
              <a:rPr lang="ar-IQ" sz="3200" dirty="0" smtClean="0"/>
            </a:br>
            <a:r>
              <a:rPr lang="ar-IQ" sz="3200" dirty="0" smtClean="0"/>
              <a:t>القيمة </a:t>
            </a:r>
            <a:r>
              <a:rPr lang="ar-IQ" sz="3200" dirty="0"/>
              <a:t>المسموح بها من العكارة في المياه العذبة أقل </a:t>
            </a:r>
            <a:r>
              <a:rPr lang="ar-IQ" sz="3200" dirty="0" smtClean="0"/>
              <a:t>من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ar-IQ" sz="3200" dirty="0" smtClean="0"/>
              <a:t> </a:t>
            </a:r>
            <a:r>
              <a:rPr lang="en-US" sz="3200" dirty="0" smtClean="0"/>
              <a:t>(</a:t>
            </a:r>
            <a:r>
              <a:rPr lang="en-US" sz="3200" dirty="0" smtClean="0">
                <a:solidFill>
                  <a:srgbClr val="FF0000"/>
                </a:solidFill>
              </a:rPr>
              <a:t>N</a:t>
            </a:r>
            <a:r>
              <a:rPr lang="en-US" sz="3200" dirty="0" smtClean="0"/>
              <a:t>ephelometric </a:t>
            </a:r>
            <a:r>
              <a:rPr lang="en-US" sz="3200" dirty="0" smtClean="0">
                <a:solidFill>
                  <a:srgbClr val="FF0000"/>
                </a:solidFill>
              </a:rPr>
              <a:t>T</a:t>
            </a:r>
            <a:r>
              <a:rPr lang="en-US" sz="3200" dirty="0" smtClean="0"/>
              <a:t>urbidity </a:t>
            </a:r>
            <a:r>
              <a:rPr lang="en-US" sz="3200" dirty="0" smtClean="0">
                <a:solidFill>
                  <a:srgbClr val="FF0000"/>
                </a:solidFill>
              </a:rPr>
              <a:t>U</a:t>
            </a:r>
            <a:r>
              <a:rPr lang="en-US" sz="3200" dirty="0" smtClean="0"/>
              <a:t>nit)</a:t>
            </a:r>
            <a:r>
              <a:rPr lang="ar-IQ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NTU</a:t>
            </a:r>
            <a:r>
              <a:rPr lang="ar-IQ" sz="3200" dirty="0" smtClean="0">
                <a:solidFill>
                  <a:srgbClr val="00B050"/>
                </a:solidFill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ar-IQ" sz="3200" dirty="0" smtClean="0">
                <a:solidFill>
                  <a:srgbClr val="00B050"/>
                </a:solidFill>
              </a:rPr>
              <a:t/>
            </a:r>
            <a:br>
              <a:rPr lang="ar-IQ" sz="3200" dirty="0" smtClean="0">
                <a:solidFill>
                  <a:srgbClr val="00B050"/>
                </a:solidFill>
              </a:rPr>
            </a:br>
            <a:r>
              <a:rPr lang="en-US" sz="3200" dirty="0" smtClean="0">
                <a:solidFill>
                  <a:srgbClr val="00B050"/>
                </a:solidFill>
              </a:rPr>
              <a:t/>
            </a:r>
            <a:br>
              <a:rPr lang="en-US" sz="3200" dirty="0" smtClean="0">
                <a:solidFill>
                  <a:srgbClr val="00B050"/>
                </a:solidFill>
              </a:rPr>
            </a:br>
            <a:r>
              <a:rPr lang="ar-IQ" sz="3600" dirty="0" smtClean="0">
                <a:solidFill>
                  <a:srgbClr val="7030A0"/>
                </a:solidFill>
              </a:rPr>
              <a:t>تقاس </a:t>
            </a:r>
            <a:r>
              <a:rPr lang="ar-IQ" sz="3600" dirty="0">
                <a:solidFill>
                  <a:srgbClr val="7030A0"/>
                </a:solidFill>
              </a:rPr>
              <a:t>باستعمال جهاز النفلوميتر</a:t>
            </a:r>
            <a:r>
              <a:rPr lang="en-US" sz="3600" b="1" dirty="0">
                <a:solidFill>
                  <a:srgbClr val="7030A0"/>
                </a:solidFill>
              </a:rPr>
              <a:t>Nephelometer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endParaRPr lang="en-US" sz="4800" dirty="0">
              <a:solidFill>
                <a:srgbClr val="7030A0"/>
              </a:solidFill>
            </a:endParaRPr>
          </a:p>
        </p:txBody>
      </p:sp>
      <p:pic>
        <p:nvPicPr>
          <p:cNvPr id="4098" name="Picture 2" descr="BD PhoenixSpec™ Nephelometer - B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81400"/>
            <a:ext cx="4170249" cy="297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063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28800"/>
            <a:ext cx="7886700" cy="1325563"/>
          </a:xfrm>
        </p:spPr>
        <p:txBody>
          <a:bodyPr>
            <a:noAutofit/>
          </a:bodyPr>
          <a:lstStyle/>
          <a:p>
            <a:r>
              <a:rPr lang="ar-IQ" sz="3200" b="1" dirty="0">
                <a:solidFill>
                  <a:srgbClr val="5B9BD5"/>
                </a:solidFill>
              </a:rPr>
              <a:t>طرق قياس الاوكسجين المذاب في البيئة المائية:-</a:t>
            </a:r>
            <a:br>
              <a:rPr lang="ar-IQ" sz="3200" b="1" dirty="0">
                <a:solidFill>
                  <a:srgbClr val="5B9BD5"/>
                </a:solidFill>
              </a:rPr>
            </a:br>
            <a:r>
              <a:rPr lang="ar-IQ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Simplified Arabic" panose="02020603050405020304" pitchFamily="18" charset="-78"/>
              </a:rPr>
              <a:t> 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ar-IQ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Simplified Arabic" panose="02020603050405020304" pitchFamily="18" charset="-78"/>
              </a:rPr>
              <a:t>1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Simplified Arabic" panose="02020603050405020304" pitchFamily="18" charset="-78"/>
              </a:rPr>
              <a:t>-</a:t>
            </a:r>
            <a:r>
              <a:rPr lang="ar-IQ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Simplified Arabic" panose="02020603050405020304" pitchFamily="18" charset="-78"/>
              </a:rPr>
              <a:t> </a:t>
            </a:r>
            <a:r>
              <a:rPr lang="ar-IQ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Simplified Arabic" panose="02020603050405020304" pitchFamily="18" charset="-78"/>
              </a:rPr>
              <a:t>طريقة استعمل جهاز قياس الاوكسجين المذاب (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Simplified Arabic" panose="02020603050405020304" pitchFamily="18" charset="-78"/>
              </a:rPr>
              <a:t>DO-meter</a:t>
            </a:r>
            <a:r>
              <a:rPr lang="ar-IQ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Simplified Arabic" panose="02020603050405020304" pitchFamily="18" charset="-78"/>
              </a:rPr>
              <a:t>)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Simplified Arabic" panose="02020603050405020304" pitchFamily="18" charset="-78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Simplified Arabic" panose="02020603050405020304" pitchFamily="18" charset="-78"/>
              </a:rPr>
            </a:b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Simplified Arabic" panose="02020603050405020304" pitchFamily="18" charset="-78"/>
              </a:rPr>
              <a:t>2</a:t>
            </a:r>
            <a:r>
              <a:rPr lang="ar-IQ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-</a:t>
            </a:r>
            <a:r>
              <a:rPr lang="ar-IQ" sz="2800" b="1" dirty="0" smtClean="0">
                <a:solidFill>
                  <a:srgbClr val="FF0000"/>
                </a:solidFill>
              </a:rPr>
              <a:t>استخدام </a:t>
            </a:r>
            <a:r>
              <a:rPr lang="ar-IQ" sz="2800" b="1" dirty="0">
                <a:solidFill>
                  <a:srgbClr val="FF0000"/>
                </a:solidFill>
              </a:rPr>
              <a:t>طريقة </a:t>
            </a:r>
            <a:r>
              <a:rPr lang="en-US" sz="2800" b="1" dirty="0">
                <a:solidFill>
                  <a:srgbClr val="FF0000"/>
                </a:solidFill>
              </a:rPr>
              <a:t>Winkler method</a:t>
            </a:r>
            <a:r>
              <a:rPr lang="en-US" sz="2800" dirty="0">
                <a:solidFill>
                  <a:srgbClr val="FF0000"/>
                </a:solidFill>
              </a:rPr>
              <a:t/>
            </a:r>
            <a:br>
              <a:rPr lang="en-US" sz="2800" dirty="0">
                <a:solidFill>
                  <a:srgbClr val="FF0000"/>
                </a:solidFill>
              </a:rPr>
            </a:br>
            <a:r>
              <a:rPr lang="ar-IQ" sz="2800" dirty="0">
                <a:solidFill>
                  <a:prstClr val="black"/>
                </a:solidFill>
              </a:rPr>
              <a:t/>
            </a:r>
            <a:br>
              <a:rPr lang="ar-IQ" sz="2800" dirty="0">
                <a:solidFill>
                  <a:prstClr val="black"/>
                </a:solidFill>
              </a:rPr>
            </a:br>
            <a:r>
              <a:rPr lang="ar-IQ" sz="2800" dirty="0">
                <a:solidFill>
                  <a:prstClr val="black"/>
                </a:solidFill>
              </a:rPr>
              <a:t>تعد هذه الطريقة من الطرق الدقيقة في قياس الاوكسجين المذاب في الماء وهي معتمدة عادة في فحص المتطلب الحيوي للأوكسجين </a:t>
            </a:r>
            <a:r>
              <a:rPr lang="en-US" sz="3200" dirty="0">
                <a:solidFill>
                  <a:prstClr val="black"/>
                </a:solidFill>
              </a:rPr>
              <a:t>BOD</a:t>
            </a:r>
            <a:endParaRPr 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62400"/>
            <a:ext cx="243309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2120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353"/>
            <a:ext cx="8229600" cy="1143000"/>
          </a:xfrm>
        </p:spPr>
        <p:txBody>
          <a:bodyPr/>
          <a:lstStyle/>
          <a:p>
            <a:r>
              <a:rPr lang="ar-IQ" dirty="0" smtClean="0">
                <a:solidFill>
                  <a:srgbClr val="FF0000"/>
                </a:solidFill>
              </a:rPr>
              <a:t>جمع عينات المياه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72381"/>
            <a:ext cx="5333999" cy="5333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766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214" y="1524000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ar-IQ" b="1" dirty="0" smtClean="0">
                <a:solidFill>
                  <a:srgbClr val="FF0000"/>
                </a:solidFill>
              </a:rPr>
              <a:t>جهاز جمع عينات المياه التلقائي</a:t>
            </a:r>
            <a:br>
              <a:rPr lang="ar-IQ" b="1" dirty="0" smtClean="0">
                <a:solidFill>
                  <a:srgbClr val="FF0000"/>
                </a:solidFill>
              </a:rPr>
            </a:br>
            <a:r>
              <a:rPr lang="ar-IQ" b="1" dirty="0" smtClean="0">
                <a:solidFill>
                  <a:srgbClr val="FF0000"/>
                </a:solidFill>
              </a:rPr>
              <a:t/>
            </a:r>
            <a:br>
              <a:rPr lang="ar-IQ" b="1" dirty="0" smtClean="0">
                <a:solidFill>
                  <a:srgbClr val="FF0000"/>
                </a:solidFill>
              </a:rPr>
            </a:br>
            <a:r>
              <a:rPr lang="ar-IQ" sz="4000" dirty="0" smtClean="0"/>
              <a:t>يستخدم في هذا الجهاز مضخة لجمع عينات الماء من محطات المعالجه ومن اماكن التلوث ويمكن ضبط فترات اخذ العينات وكمية العينات وطريقة اخذ العينات </a:t>
            </a:r>
            <a:r>
              <a:rPr lang="ar-IQ" dirty="0" smtClean="0"/>
              <a:t/>
            </a:r>
            <a:br>
              <a:rPr lang="ar-IQ" dirty="0" smtClean="0"/>
            </a:b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641651"/>
            <a:ext cx="3945252" cy="29551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23" y="3657600"/>
            <a:ext cx="3893279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454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جمع العينات للفحص المايكروبي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47800"/>
            <a:ext cx="6248399" cy="5132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3229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00091" y="1749434"/>
            <a:ext cx="8005763" cy="1325563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/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/>
            </a:r>
            <a:br>
              <a:rPr lang="en-US" sz="3600" b="1" dirty="0">
                <a:solidFill>
                  <a:srgbClr val="FF0000"/>
                </a:solidFill>
              </a:rPr>
            </a:br>
            <a:r>
              <a:rPr lang="ar-IQ" sz="3600" b="1" dirty="0" smtClean="0">
                <a:solidFill>
                  <a:srgbClr val="FF0000"/>
                </a:solidFill>
              </a:rPr>
              <a:t>قياس </a:t>
            </a:r>
            <a:r>
              <a:rPr lang="ar-IQ" sz="3600" b="1" dirty="0">
                <a:solidFill>
                  <a:srgbClr val="FF0000"/>
                </a:solidFill>
              </a:rPr>
              <a:t>درجة حرارة </a:t>
            </a:r>
            <a:r>
              <a:rPr lang="ar-IQ" sz="3600" b="1" dirty="0" smtClean="0">
                <a:solidFill>
                  <a:srgbClr val="FF0000"/>
                </a:solidFill>
              </a:rPr>
              <a:t>الماء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ar-IQ" sz="3600" dirty="0"/>
              <a:t>يستعمل لهذا الغرض عدة أنواع من </a:t>
            </a:r>
            <a:r>
              <a:rPr lang="ar-IQ" sz="3600" dirty="0" err="1"/>
              <a:t>المحارير</a:t>
            </a:r>
            <a:r>
              <a:rPr lang="ar-IQ" sz="3600" dirty="0"/>
              <a:t> منها</a:t>
            </a:r>
            <a:r>
              <a:rPr lang="ar-IQ" sz="3600" dirty="0" smtClean="0"/>
              <a:t>: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ar-IQ" sz="3600" b="1" dirty="0">
                <a:solidFill>
                  <a:srgbClr val="00B0F0"/>
                </a:solidFill>
              </a:rPr>
              <a:t>المحرار البسيط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ar-IQ" sz="3600" dirty="0"/>
              <a:t>عباره عن انبوب شعري مفرغ من الهواء ذو </a:t>
            </a:r>
            <a:r>
              <a:rPr lang="ar-IQ" sz="3600" dirty="0" err="1"/>
              <a:t>تدريجات</a:t>
            </a:r>
            <a:r>
              <a:rPr lang="ar-IQ" sz="3600" dirty="0"/>
              <a:t> بين </a:t>
            </a:r>
            <a:r>
              <a:rPr lang="en-US" sz="3600" dirty="0"/>
              <a:t>) C</a:t>
            </a:r>
            <a:r>
              <a:rPr lang="en-US" sz="3600" baseline="30000" dirty="0"/>
              <a:t>0</a:t>
            </a:r>
            <a:r>
              <a:rPr lang="ar-IQ" sz="3600" dirty="0"/>
              <a:t>50-0) أو بين </a:t>
            </a:r>
            <a:r>
              <a:rPr lang="en-US" sz="3600" dirty="0"/>
              <a:t>) C</a:t>
            </a:r>
            <a:r>
              <a:rPr lang="en-US" sz="3600" baseline="30000" dirty="0"/>
              <a:t>0</a:t>
            </a:r>
            <a:r>
              <a:rPr lang="ar-IQ" sz="3600" dirty="0"/>
              <a:t>100-0)  يحتوي على سائل شديد التأثر بدرجات الحرارة مثل الزئبق أو الكحول, يحفظ في اطار معدني للمحافظة عليه من الكسر اثناء العمل الحقلي. يقيس المحرار البسيط درجة حرارة الماء عند السطح.</a:t>
            </a:r>
            <a:r>
              <a:rPr lang="en-US" sz="3600" dirty="0"/>
              <a:t/>
            </a:r>
            <a:br>
              <a:rPr lang="en-US" sz="3600" dirty="0"/>
            </a:br>
            <a:endParaRPr lang="en-US" sz="2800" dirty="0"/>
          </a:p>
        </p:txBody>
      </p:sp>
      <p:pic>
        <p:nvPicPr>
          <p:cNvPr id="1028" name="Picture 4" descr="Mercury-Filled Armored Thermometers, 0 °—220 °F - Gilson Co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40" b="28642"/>
          <a:stretch/>
        </p:blipFill>
        <p:spPr bwMode="auto">
          <a:xfrm>
            <a:off x="1447801" y="5029206"/>
            <a:ext cx="5667374" cy="170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41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EC  </a:t>
            </a:r>
            <a:r>
              <a:rPr lang="ar-IQ" dirty="0" smtClean="0">
                <a:solidFill>
                  <a:srgbClr val="0070C0"/>
                </a:solidFill>
              </a:rPr>
              <a:t> أجهزة قياس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52600"/>
            <a:ext cx="3200400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752600"/>
            <a:ext cx="2585799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6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11480" y="2917827"/>
            <a:ext cx="8732520" cy="1325563"/>
          </a:xfrm>
        </p:spPr>
        <p:txBody>
          <a:bodyPr>
            <a:normAutofit fontScale="90000"/>
          </a:bodyPr>
          <a:lstStyle/>
          <a:p>
            <a:pPr marL="457200"/>
            <a:r>
              <a:rPr lang="ar-IQ" sz="4000" b="1" dirty="0" smtClean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Simplified Arabic" panose="02020603050405020304" pitchFamily="18" charset="-78"/>
              </a:rPr>
              <a:t>طريقة قياس</a:t>
            </a:r>
            <a:r>
              <a:rPr lang="en-US" sz="4000" b="1" dirty="0" smtClean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Simplified Arabic" panose="02020603050405020304" pitchFamily="18" charset="-78"/>
              </a:rPr>
              <a:t> EC </a:t>
            </a:r>
            <a:r>
              <a:rPr lang="ar-IQ" sz="4000" b="1" dirty="0" smtClean="0">
                <a:solidFill>
                  <a:srgbClr val="92D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Simplified Arabic" panose="02020603050405020304" pitchFamily="18" charset="-78"/>
              </a:rPr>
              <a:t>:</a:t>
            </a:r>
            <a:r>
              <a:rPr lang="ar-IQ" sz="4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Simplified Arabic" panose="02020603050405020304" pitchFamily="18" charset="-78"/>
              </a:rPr>
              <a:t/>
            </a:r>
            <a:br>
              <a:rPr lang="ar-IQ" sz="4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Simplified Arabic" panose="02020603050405020304" pitchFamily="18" charset="-78"/>
              </a:rPr>
            </a:br>
            <a:r>
              <a:rPr lang="en-US" sz="3600" dirty="0" smtClean="0">
                <a:effectLst/>
              </a:rPr>
              <a:t/>
            </a:r>
            <a:br>
              <a:rPr lang="en-US" sz="3600" dirty="0" smtClean="0">
                <a:effectLst/>
              </a:rPr>
            </a:br>
            <a:r>
              <a:rPr lang="ar-IQ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Simplified Arabic" panose="02020603050405020304" pitchFamily="18" charset="-78"/>
              </a:rPr>
              <a:t>1</a:t>
            </a:r>
            <a:r>
              <a:rPr lang="ar-IQ" sz="3600" dirty="0">
                <a:latin typeface="Times New Roman" panose="02020603050405020304" pitchFamily="18" charset="0"/>
                <a:ea typeface="Calibri" panose="020F0502020204030204" pitchFamily="34" charset="0"/>
                <a:cs typeface="Simplified Arabic" panose="02020603050405020304" pitchFamily="18" charset="-78"/>
              </a:rPr>
              <a:t>/ يتم غسل القطب جيدا بالماء المقطر</a:t>
            </a:r>
            <a:r>
              <a:rPr lang="ar-IQ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Simplified Arabic" panose="02020603050405020304" pitchFamily="18" charset="-78"/>
              </a:rPr>
              <a:t>.</a:t>
            </a:r>
            <a:r>
              <a:rPr lang="en-US" sz="3600" dirty="0" smtClean="0">
                <a:effectLst/>
              </a:rPr>
              <a:t/>
            </a:r>
            <a:br>
              <a:rPr lang="en-US" sz="3600" dirty="0" smtClean="0">
                <a:effectLst/>
              </a:rPr>
            </a:br>
            <a:r>
              <a:rPr lang="ar-IQ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Simplified Arabic" panose="02020603050405020304" pitchFamily="18" charset="-78"/>
              </a:rPr>
              <a:t>2</a:t>
            </a:r>
            <a:r>
              <a:rPr lang="ar-IQ" sz="3600" dirty="0">
                <a:latin typeface="Times New Roman" panose="02020603050405020304" pitchFamily="18" charset="0"/>
                <a:ea typeface="Calibri" panose="020F0502020204030204" pitchFamily="34" charset="0"/>
                <a:cs typeface="Simplified Arabic" panose="02020603050405020304" pitchFamily="18" charset="-78"/>
              </a:rPr>
              <a:t>/ يتم معايرة 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Simplified Arabic" panose="02020603050405020304" pitchFamily="18" charset="-78"/>
              </a:rPr>
              <a:t> calibration</a:t>
            </a:r>
            <a:r>
              <a:rPr lang="ar-IQ" sz="3600" dirty="0">
                <a:latin typeface="Times New Roman" panose="02020603050405020304" pitchFamily="18" charset="0"/>
                <a:ea typeface="Calibri" panose="020F0502020204030204" pitchFamily="34" charset="0"/>
                <a:cs typeface="Simplified Arabic" panose="02020603050405020304" pitchFamily="18" charset="-78"/>
              </a:rPr>
              <a:t>الجهاز قبل الفحص بمعايير قياسية ذات توصيلية كهربائية معلومة وتكون مرفقة مع الجهاز. عادة ما</a:t>
            </a:r>
            <a:r>
              <a:rPr lang="ar-IQ" sz="3600" dirty="0">
                <a:ea typeface="Calibri" panose="020F0502020204030204" pitchFamily="34" charset="0"/>
              </a:rPr>
              <a:t> </a:t>
            </a:r>
            <a:r>
              <a:rPr lang="ar-IQ" sz="3600" dirty="0">
                <a:latin typeface="Times New Roman" panose="02020603050405020304" pitchFamily="18" charset="0"/>
                <a:ea typeface="Calibri" panose="020F0502020204030204" pitchFamily="34" charset="0"/>
                <a:cs typeface="Simplified Arabic" panose="02020603050405020304" pitchFamily="18" charset="-78"/>
              </a:rPr>
              <a:t>يستخدم كلوريد البوتاسيوم 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Simplified Arabic" panose="02020603050405020304" pitchFamily="18" charset="-78"/>
              </a:rPr>
              <a:t>KCL</a:t>
            </a:r>
            <a:r>
              <a:rPr lang="ar-IQ" sz="3600" dirty="0">
                <a:latin typeface="Times New Roman" panose="02020603050405020304" pitchFamily="18" charset="0"/>
                <a:ea typeface="Calibri" panose="020F0502020204030204" pitchFamily="34" charset="0"/>
                <a:cs typeface="Simplified Arabic" panose="02020603050405020304" pitchFamily="18" charset="-78"/>
              </a:rPr>
              <a:t> (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Simplified Arabic" panose="02020603050405020304" pitchFamily="18" charset="-78"/>
              </a:rPr>
              <a:t> 0.01</a:t>
            </a:r>
            <a:r>
              <a:rPr lang="ar-IQ" sz="3600" dirty="0">
                <a:ea typeface="Calibri" panose="020F0502020204030204" pitchFamily="34" charset="0"/>
              </a:rPr>
              <a:t>μ</a:t>
            </a:r>
            <a:r>
              <a:rPr lang="ar-IQ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Simplified Arabic" panose="02020603050405020304" pitchFamily="18" charset="-78"/>
              </a:rPr>
              <a:t>)</a:t>
            </a:r>
            <a:r>
              <a:rPr lang="ar-IQ" sz="3600" dirty="0">
                <a:latin typeface="Times New Roman" panose="02020603050405020304" pitchFamily="18" charset="0"/>
                <a:ea typeface="Calibri" panose="020F0502020204030204" pitchFamily="34" charset="0"/>
                <a:cs typeface="Simplified Arabic" panose="02020603050405020304" pitchFamily="18" charset="-78"/>
              </a:rPr>
              <a:t/>
            </a:r>
            <a:br>
              <a:rPr lang="ar-IQ" sz="3600" dirty="0">
                <a:latin typeface="Times New Roman" panose="02020603050405020304" pitchFamily="18" charset="0"/>
                <a:ea typeface="Calibri" panose="020F0502020204030204" pitchFamily="34" charset="0"/>
                <a:cs typeface="Simplified Arabic" panose="02020603050405020304" pitchFamily="18" charset="-78"/>
              </a:rPr>
            </a:br>
            <a:r>
              <a:rPr lang="ar-IQ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Simplified Arabic" panose="02020603050405020304" pitchFamily="18" charset="-78"/>
              </a:rPr>
              <a:t> </a:t>
            </a:r>
            <a:r>
              <a:rPr lang="ar-IQ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Simplified Arabic" panose="02020603050405020304" pitchFamily="18" charset="-78"/>
              </a:rPr>
              <a:t>3</a:t>
            </a:r>
            <a:r>
              <a:rPr lang="ar-IQ" sz="3600" dirty="0">
                <a:latin typeface="Times New Roman" panose="02020603050405020304" pitchFamily="18" charset="0"/>
                <a:ea typeface="Calibri" panose="020F0502020204030204" pitchFamily="34" charset="0"/>
                <a:cs typeface="Simplified Arabic" panose="02020603050405020304" pitchFamily="18" charset="-78"/>
              </a:rPr>
              <a:t>/ بعد معايرة الجهاز بالمحاليل القياسية يتم ادخال القطب في النموذج ومن ثم تسجل القراءة من الجهاز مباشرة والتي تمثل التوصيلية الكهربائية للنموذج</a:t>
            </a:r>
            <a:r>
              <a:rPr lang="ar-IQ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Simplified Arabic" panose="02020603050405020304" pitchFamily="18" charset="-78"/>
              </a:rPr>
              <a:t>.</a:t>
            </a:r>
            <a:r>
              <a:rPr lang="en-US" sz="3600" dirty="0" smtClean="0">
                <a:effectLst/>
              </a:rPr>
              <a:t/>
            </a:r>
            <a:br>
              <a:rPr lang="en-US" sz="3600" dirty="0" smtClean="0">
                <a:effectLst/>
              </a:rPr>
            </a:br>
            <a:r>
              <a:rPr lang="ar-IQ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Simplified Arabic" panose="02020603050405020304" pitchFamily="18" charset="-78"/>
              </a:rPr>
              <a:t>4</a:t>
            </a:r>
            <a:r>
              <a:rPr lang="ar-IQ" sz="3600" dirty="0">
                <a:latin typeface="Times New Roman" panose="02020603050405020304" pitchFamily="18" charset="0"/>
                <a:ea typeface="Calibri" panose="020F0502020204030204" pitchFamily="34" charset="0"/>
                <a:cs typeface="Simplified Arabic" panose="02020603050405020304" pitchFamily="18" charset="-78"/>
              </a:rPr>
              <a:t>/ يجب غسل قطب الجهاز بالماء المقطر بعد كل فحص</a:t>
            </a:r>
            <a:r>
              <a:rPr lang="ar-IQ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Simplified Arabic" panose="02020603050405020304" pitchFamily="18" charset="-78"/>
              </a:rPr>
              <a:t>.</a:t>
            </a:r>
            <a:br>
              <a:rPr lang="ar-IQ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Simplified Arabic" panose="02020603050405020304" pitchFamily="18" charset="-78"/>
              </a:rPr>
            </a:b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Simplified Arabic" panose="02020603050405020304" pitchFamily="18" charset="-78"/>
              </a:rPr>
              <a:t/>
            </a:r>
            <a:b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Simplified Arabic" panose="02020603050405020304" pitchFamily="18" charset="-78"/>
              </a:rPr>
            </a:br>
            <a:r>
              <a:rPr lang="ar-IQ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Simplified Arabic" panose="02020603050405020304" pitchFamily="18" charset="-78"/>
              </a:rPr>
              <a:t>قيمة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Simplified Arabic" panose="02020603050405020304" pitchFamily="18" charset="-78"/>
              </a:rPr>
              <a:t> EC </a:t>
            </a:r>
            <a:r>
              <a:rPr lang="ar-IQ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Simplified Arabic" panose="02020603050405020304" pitchFamily="18" charset="-78"/>
              </a:rPr>
              <a:t>الطبيعية لاتتجاوز 2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Simplified Arabic" panose="02020603050405020304" pitchFamily="18" charset="-78"/>
              </a:rPr>
              <a:t>mS\cm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6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pH</a:t>
            </a:r>
            <a:r>
              <a:rPr lang="ar-IQ" dirty="0" smtClean="0">
                <a:solidFill>
                  <a:srgbClr val="FF0000"/>
                </a:solidFill>
              </a:rPr>
              <a:t> قياس</a:t>
            </a:r>
            <a:r>
              <a:rPr lang="ar-IQ" dirty="0" smtClean="0">
                <a:solidFill>
                  <a:srgbClr val="0070C0"/>
                </a:solidFill>
              </a:rPr>
              <a:t/>
            </a:r>
            <a:br>
              <a:rPr lang="ar-IQ" dirty="0" smtClean="0">
                <a:solidFill>
                  <a:srgbClr val="0070C0"/>
                </a:solidFill>
              </a:rPr>
            </a:br>
            <a:r>
              <a:rPr lang="ar-IQ" dirty="0" smtClean="0">
                <a:solidFill>
                  <a:srgbClr val="0070C0"/>
                </a:solidFill>
              </a:rPr>
              <a:t>1.الطريقة اللونية 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5029200" cy="5154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781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pH meter</a:t>
            </a:r>
            <a:r>
              <a:rPr lang="ar-IQ" dirty="0" smtClean="0">
                <a:solidFill>
                  <a:srgbClr val="FF0000"/>
                </a:solidFill>
              </a:rPr>
              <a:t>2. </a:t>
            </a:r>
            <a:r>
              <a:rPr lang="ar-IQ" dirty="0" smtClean="0">
                <a:solidFill>
                  <a:srgbClr val="FF0000"/>
                </a:solidFill>
              </a:rPr>
              <a:t>جهاز</a:t>
            </a:r>
            <a:r>
              <a:rPr lang="ar-IQ" dirty="0" smtClean="0">
                <a:solidFill>
                  <a:srgbClr val="FF0000"/>
                </a:solidFill>
              </a:rPr>
              <a:t/>
            </a:r>
            <a:br>
              <a:rPr lang="ar-IQ" dirty="0" smtClean="0">
                <a:solidFill>
                  <a:srgbClr val="FF0000"/>
                </a:solidFill>
              </a:rPr>
            </a:br>
            <a:r>
              <a:rPr lang="ar-IQ" sz="3600" dirty="0" smtClean="0"/>
              <a:t>قبل البدء بالقياس يجب غسل القطب بالماء المقطر وعمل مع</a:t>
            </a:r>
            <a:r>
              <a:rPr lang="ar-IQ" sz="3600" dirty="0"/>
              <a:t>ا</a:t>
            </a:r>
            <a:r>
              <a:rPr lang="ar-IQ" sz="3600" dirty="0" smtClean="0"/>
              <a:t>يرة للجهاز بأستعمال محاليل معلومة الاس الهيدروجيني </a:t>
            </a:r>
            <a:br>
              <a:rPr lang="ar-IQ" sz="3600" dirty="0" smtClean="0"/>
            </a:br>
            <a:r>
              <a:rPr lang="ar-IQ" sz="3600" dirty="0" smtClean="0"/>
              <a:t>(4 و 7 و 10</a:t>
            </a:r>
            <a:r>
              <a:rPr lang="ar-IQ" sz="3600" dirty="0" smtClean="0"/>
              <a:t>)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b="1" dirty="0" smtClean="0">
                <a:solidFill>
                  <a:srgbClr val="FF0000"/>
                </a:solidFill>
              </a:rPr>
              <a:t>8.5 - </a:t>
            </a:r>
            <a:r>
              <a:rPr lang="en-US" sz="3600" b="1" dirty="0" smtClean="0">
                <a:solidFill>
                  <a:srgbClr val="FF0000"/>
                </a:solidFill>
              </a:rPr>
              <a:t>6.5 </a:t>
            </a:r>
            <a:r>
              <a:rPr lang="ar-IQ" sz="2800" b="1" dirty="0" smtClean="0">
                <a:solidFill>
                  <a:srgbClr val="FF0000"/>
                </a:solidFill>
              </a:rPr>
              <a:t>في </a:t>
            </a:r>
            <a:r>
              <a:rPr lang="ar-IQ" sz="2800" b="1" dirty="0">
                <a:solidFill>
                  <a:srgbClr val="FF0000"/>
                </a:solidFill>
              </a:rPr>
              <a:t>المياه الطبيعية </a:t>
            </a:r>
            <a:r>
              <a:rPr lang="ar-IQ" sz="2800" b="1" dirty="0" smtClean="0">
                <a:solidFill>
                  <a:srgbClr val="FF0000"/>
                </a:solidFill>
              </a:rPr>
              <a:t>تتراوح </a:t>
            </a:r>
            <a:r>
              <a:rPr lang="ar-IQ" sz="2800" b="1" dirty="0">
                <a:solidFill>
                  <a:srgbClr val="FF0000"/>
                </a:solidFill>
              </a:rPr>
              <a:t>من 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pH </a:t>
            </a:r>
            <a:r>
              <a:rPr lang="ar-IQ" sz="3600" b="1" dirty="0" smtClean="0">
                <a:solidFill>
                  <a:srgbClr val="FF0000"/>
                </a:solidFill>
              </a:rPr>
              <a:t>قيمة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971800"/>
            <a:ext cx="6120984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1937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39</Words>
  <Application>Microsoft Office PowerPoint</Application>
  <PresentationFormat>On-screen Show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Office Theme</vt:lpstr>
      <vt:lpstr>نسق Office</vt:lpstr>
      <vt:lpstr>1_نسق Office</vt:lpstr>
      <vt:lpstr>2_نسق Office</vt:lpstr>
      <vt:lpstr>مختبر 2    تقنيات معالجة المياه  ي 351 </vt:lpstr>
      <vt:lpstr>جمع عينات المياه</vt:lpstr>
      <vt:lpstr>جهاز جمع عينات المياه التلقائي  يستخدم في هذا الجهاز مضخة لجمع عينات الماء من محطات المعالجه ومن اماكن التلوث ويمكن ضبط فترات اخذ العينات وكمية العينات وطريقة اخذ العينات  </vt:lpstr>
      <vt:lpstr>جمع العينات للفحص المايكروبي</vt:lpstr>
      <vt:lpstr>  قياس درجة حرارة الماء يستعمل لهذا الغرض عدة أنواع من المحارير منها: المحرار البسيط عباره عن انبوب شعري مفرغ من الهواء ذو تدريجات بين ) C050-0) أو بين ) C0100-0)  يحتوي على سائل شديد التأثر بدرجات الحرارة مثل الزئبق أو الكحول, يحفظ في اطار معدني للمحافظة عليه من الكسر اثناء العمل الحقلي. يقيس المحرار البسيط درجة حرارة الماء عند السطح. </vt:lpstr>
      <vt:lpstr>EC   أجهزة قياس</vt:lpstr>
      <vt:lpstr>طريقة قياس EC :  1/ يتم غسل القطب جيدا بالماء المقطر. 2/ يتم معايرة  calibrationالجهاز قبل الفحص بمعايير قياسية ذات توصيلية كهربائية معلومة وتكون مرفقة مع الجهاز. عادة ما يستخدم كلوريد البوتاسيوم KCL ( 0.01μ)  3/ بعد معايرة الجهاز بالمحاليل القياسية يتم ادخال القطب في النموذج ومن ثم تسجل القراءة من الجهاز مباشرة والتي تمثل التوصيلية الكهربائية للنموذج. 4/ يجب غسل قطب الجهاز بالماء المقطر بعد كل فحص.  قيمة  EC الطبيعية لاتتجاوز 2 mS\cm </vt:lpstr>
      <vt:lpstr>pH قياس 1.الطريقة اللونية </vt:lpstr>
      <vt:lpstr>pH meter2. جهاز قبل البدء بالقياس يجب غسل القطب بالماء المقطر وعمل معايرة للجهاز بأستعمال محاليل معلومة الاس الهيدروجيني  (4 و 7 و 10) 8.5 - 6.5 في المياه الطبيعية تتراوح من  pH قيمة</vt:lpstr>
      <vt:lpstr>قياس العكارة Turbidity  القيمة المسموح بها من العكارة في المياه العذبة أقل من  (Nephelometric Turbidity Unit) NTU 5  تقاس باستعمال جهاز النفلوميترNephelometer </vt:lpstr>
      <vt:lpstr>طرق قياس الاوكسجين المذاب في البيئة المائية:-   1- طريقة استعمل جهاز قياس الاوكسجين المذاب (DO-meter) 2 -استخدام طريقة Winkler method  تعد هذه الطريقة من الطرق الدقيقة في قياس الاوكسجين المذاب في الماء وهي معتمدة عادة في فحص المتطلب الحيوي للأوكسجين BOD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مختبر 2    تقنيات معالجة المياه  ي 351</dc:title>
  <dc:creator>Maher</dc:creator>
  <cp:lastModifiedBy>Maher</cp:lastModifiedBy>
  <cp:revision>7</cp:revision>
  <dcterms:created xsi:type="dcterms:W3CDTF">2023-03-13T20:03:48Z</dcterms:created>
  <dcterms:modified xsi:type="dcterms:W3CDTF">2023-03-13T21:21:54Z</dcterms:modified>
</cp:coreProperties>
</file>